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2" r:id="rId2"/>
    <p:sldId id="340" r:id="rId3"/>
    <p:sldId id="331" r:id="rId4"/>
    <p:sldId id="332" r:id="rId5"/>
    <p:sldId id="345" r:id="rId6"/>
    <p:sldId id="344" r:id="rId7"/>
    <p:sldId id="350" r:id="rId8"/>
    <p:sldId id="346" r:id="rId9"/>
    <p:sldId id="348" r:id="rId10"/>
    <p:sldId id="349" r:id="rId11"/>
    <p:sldId id="311" r:id="rId12"/>
    <p:sldId id="312" r:id="rId13"/>
    <p:sldId id="318" r:id="rId14"/>
    <p:sldId id="341" r:id="rId15"/>
    <p:sldId id="317" r:id="rId16"/>
    <p:sldId id="342" r:id="rId17"/>
    <p:sldId id="354" r:id="rId18"/>
    <p:sldId id="353" r:id="rId19"/>
    <p:sldId id="334" r:id="rId20"/>
    <p:sldId id="343" r:id="rId21"/>
    <p:sldId id="351" r:id="rId22"/>
    <p:sldId id="339" r:id="rId23"/>
    <p:sldId id="272" r:id="rId24"/>
    <p:sldId id="27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p:restoredTop sz="76080"/>
  </p:normalViewPr>
  <p:slideViewPr>
    <p:cSldViewPr>
      <p:cViewPr>
        <p:scale>
          <a:sx n="71" d="100"/>
          <a:sy n="71" d="100"/>
        </p:scale>
        <p:origin x="2784" y="440"/>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6/7/17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bip.earlham.ac.uk/"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bip.earlham.ac.uk/"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manual should also be printed. The data we work with is available on </a:t>
            </a:r>
            <a:r>
              <a:rPr lang="en-US" dirty="0" err="1" smtClean="0"/>
              <a:t>github</a:t>
            </a:r>
            <a:r>
              <a:rPr lang="en-US" dirty="0" smtClean="0"/>
              <a:t>. Clone the repo as shown on the screenshot.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42880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experimental population data, we go to </a:t>
            </a:r>
            <a:r>
              <a:rPr lang="en-US" baseline="0" dirty="0" err="1" smtClean="0"/>
              <a:t>bip.earlham.ac.uk</a:t>
            </a:r>
            <a:r>
              <a:rPr lang="en-US" baseline="0" dirty="0" smtClean="0"/>
              <a:t>, login and select population submission- START!</a:t>
            </a:r>
          </a:p>
          <a:p>
            <a:r>
              <a:rPr lang="en-US" baseline="0" dirty="0" smtClean="0"/>
              <a:t>I will do it 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62915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MIAPPE</a:t>
            </a:r>
          </a:p>
          <a:p>
            <a:r>
              <a:rPr lang="en-US" dirty="0" smtClean="0"/>
              <a:t>Why? And how</a:t>
            </a:r>
            <a:r>
              <a:rPr lang="en-US" baseline="0" dirty="0" smtClean="0"/>
              <a:t> can YOU scientists profit from it?</a:t>
            </a:r>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22281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trial data, we go to </a:t>
            </a:r>
            <a:r>
              <a:rPr lang="en-US" baseline="0" dirty="0" err="1" smtClean="0"/>
              <a:t>bip.earlham.ac.uk</a:t>
            </a:r>
            <a:r>
              <a:rPr lang="en-US" baseline="0" dirty="0" smtClean="0"/>
              <a:t>, login and select trial submission- START!</a:t>
            </a:r>
          </a:p>
          <a:p>
            <a:r>
              <a:rPr lang="en-US" baseline="0" dirty="0" smtClean="0"/>
              <a:t>I will do it 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156502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baseline="0" dirty="0" smtClean="0"/>
          </a:p>
          <a:p>
            <a:r>
              <a:rPr lang="en-US" baseline="0" dirty="0" smtClean="0"/>
              <a:t>One can now obtain DOIs for datasets submitted to easily BIP to cite them in publications.</a:t>
            </a:r>
          </a:p>
          <a:p>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are working with the </a:t>
            </a:r>
            <a:r>
              <a:rPr lang="en-US" baseline="0" dirty="0" err="1" smtClean="0"/>
              <a:t>CyVerse</a:t>
            </a:r>
            <a:r>
              <a:rPr lang="en-US" baseline="0" dirty="0" smtClean="0"/>
              <a:t> team to integrate their analytics tools with the BIP.</a:t>
            </a:r>
          </a:p>
          <a:p>
            <a:r>
              <a:rPr lang="en-US" baseline="0" dirty="0" smtClean="0"/>
              <a:t>The first step is </a:t>
            </a:r>
            <a:r>
              <a:rPr lang="en-US" baseline="0" dirty="0" err="1" smtClean="0"/>
              <a:t>realised</a:t>
            </a:r>
            <a:r>
              <a:rPr lang="en-US" baseline="0" dirty="0" smtClean="0"/>
              <a:t>: using Retrieve brassica Phenotypes, one can download data from BIP into </a:t>
            </a:r>
            <a:r>
              <a:rPr lang="en-US" baseline="0" dirty="0" err="1" smtClean="0"/>
              <a:t>CyVerse</a:t>
            </a:r>
            <a:r>
              <a:rPr lang="en-US" baseline="0" dirty="0" smtClean="0"/>
              <a:t> for subsequent analysis.</a:t>
            </a:r>
          </a:p>
          <a:p>
            <a:endParaRPr lang="en-US" baseline="0" dirty="0" smtClean="0"/>
          </a:p>
          <a:p>
            <a:r>
              <a:rPr lang="en-US" baseline="0" dirty="0" smtClean="0"/>
              <a:t>In Beta version, we have a local Association analysis tool, called GWASSER, developed by Ben Ward, there will be more about this particular tool later.</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53269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131031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76496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836098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1388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emf"/><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4.emf"/><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emf"/><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GAC/BIP_training" TargetMode="External"/><Relationship Id="rId4"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docs.google.com/spreadsheets/d/1xJlH7jQm8TWhA6DCVAKAdqwlEXoJNyRzWImoh6e_6OI/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24.jpg"/><Relationship Id="rId6" Type="http://schemas.openxmlformats.org/officeDocument/2006/relationships/image" Target="../media/image59.jp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slideLayout" Target="../slideLayouts/slideLayout14.xml"/><Relationship Id="rId2"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7"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err="1" smtClean="0"/>
              <a:t>Wiktor</a:t>
            </a:r>
            <a:r>
              <a:rPr lang="en-GB" dirty="0" smtClean="0"/>
              <a:t> </a:t>
            </a:r>
            <a:r>
              <a:rPr lang="en-GB" dirty="0" err="1" smtClean="0"/>
              <a:t>Jurkowsi</a:t>
            </a:r>
            <a:r>
              <a:rPr lang="en-GB" dirty="0" smtClean="0"/>
              <a:t>, Carlos </a:t>
            </a:r>
            <a:r>
              <a:rPr lang="en-GB" dirty="0" err="1" smtClean="0"/>
              <a:t>Horro</a:t>
            </a:r>
            <a:endParaRPr lang="en-GB" dirty="0"/>
          </a:p>
        </p:txBody>
      </p:sp>
      <p:sp>
        <p:nvSpPr>
          <p:cNvPr id="5" name="Text Placeholder 4"/>
          <p:cNvSpPr>
            <a:spLocks noGrp="1"/>
          </p:cNvSpPr>
          <p:nvPr>
            <p:ph type="body" sz="quarter" idx="11"/>
          </p:nvPr>
        </p:nvSpPr>
        <p:spPr/>
        <p:txBody>
          <a:bodyPr>
            <a:normAutofit/>
          </a:bodyPr>
          <a:lstStyle/>
          <a:p>
            <a:r>
              <a:rPr lang="en-GB" dirty="0" smtClean="0"/>
              <a:t>Data Curation, Plant </a:t>
            </a:r>
            <a:r>
              <a:rPr lang="en-GB" dirty="0" smtClean="0"/>
              <a:t>Phenotyping - </a:t>
            </a:r>
            <a:r>
              <a:rPr lang="en-US" dirty="0"/>
              <a:t>@</a:t>
            </a:r>
            <a:r>
              <a:rPr lang="en-US" dirty="0" err="1"/>
              <a:t>BrassicaP</a:t>
            </a:r>
            <a:endParaRPr lang="en-GB" dirty="0"/>
          </a:p>
          <a:p>
            <a:endParaRPr lang="en-GB"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530695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051" y="2534715"/>
            <a:ext cx="4037163" cy="2406453"/>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731" y="4636222"/>
            <a:ext cx="1105279" cy="537883"/>
          </a:xfrm>
          <a:prstGeom prst="rect">
            <a:avLst/>
          </a:prstGeom>
          <a:ln w="19050">
            <a:solidFill>
              <a:srgbClr val="C0000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646331"/>
          </a:xfrm>
          <a:prstGeom prst="rect">
            <a:avLst/>
          </a:prstGeom>
          <a:noFill/>
        </p:spPr>
        <p:txBody>
          <a:bodyPr wrap="square" rtlCol="0">
            <a:spAutoFit/>
          </a:bodyPr>
          <a:lstStyle/>
          <a:p>
            <a:r>
              <a:rPr lang="en-US" dirty="0" smtClean="0"/>
              <a:t>Programmatic submission</a:t>
            </a:r>
            <a:endParaRPr lang="en-US" dirty="0"/>
          </a:p>
        </p:txBody>
      </p:sp>
      <p:sp>
        <p:nvSpPr>
          <p:cNvPr id="24" name="TextBox 23"/>
          <p:cNvSpPr txBox="1"/>
          <p:nvPr/>
        </p:nvSpPr>
        <p:spPr>
          <a:xfrm>
            <a:off x="2824702" y="5296759"/>
            <a:ext cx="2683401" cy="369332"/>
          </a:xfrm>
          <a:prstGeom prst="rect">
            <a:avLst/>
          </a:prstGeom>
          <a:noFill/>
        </p:spPr>
        <p:txBody>
          <a:bodyPr wrap="square" rtlCol="0">
            <a:spAutoFit/>
          </a:bodyPr>
          <a:lstStyle/>
          <a:p>
            <a:r>
              <a:rPr lang="en-US" dirty="0" smtClean="0"/>
              <a:t>Wizard based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
        <p:nvSpPr>
          <p:cNvPr id="3" name="Rectangle 2"/>
          <p:cNvSpPr/>
          <p:nvPr/>
        </p:nvSpPr>
        <p:spPr>
          <a:xfrm>
            <a:off x="405880" y="3303679"/>
            <a:ext cx="8352928" cy="25735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workshop material</a:t>
            </a:r>
            <a:endParaRPr lang="en-US" dirty="0"/>
          </a:p>
        </p:txBody>
      </p:sp>
      <p:sp>
        <p:nvSpPr>
          <p:cNvPr id="3" name="Content Placeholder 2"/>
          <p:cNvSpPr>
            <a:spLocks noGrp="1"/>
          </p:cNvSpPr>
          <p:nvPr>
            <p:ph idx="1"/>
          </p:nvPr>
        </p:nvSpPr>
        <p:spPr>
          <a:xfrm>
            <a:off x="405880" y="1076108"/>
            <a:ext cx="8352928" cy="5161204"/>
          </a:xfrm>
        </p:spPr>
        <p:txBody>
          <a:bodyPr/>
          <a:lstStyle/>
          <a:p>
            <a:r>
              <a:rPr lang="en-US" dirty="0" smtClean="0"/>
              <a:t>Please </a:t>
            </a:r>
            <a:r>
              <a:rPr lang="en-US" dirty="0"/>
              <a:t>follow the link </a:t>
            </a:r>
            <a:r>
              <a:rPr lang="en-US" dirty="0">
                <a:hlinkClick r:id="rId3"/>
              </a:rPr>
              <a:t>https://</a:t>
            </a:r>
            <a:r>
              <a:rPr lang="en-US" dirty="0" smtClean="0">
                <a:hlinkClick r:id="rId3"/>
              </a:rPr>
              <a:t>github.com/TGAC/BIP_training</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If you have any feedback </a:t>
            </a:r>
            <a:r>
              <a:rPr lang="en-US" dirty="0"/>
              <a:t>(good or bad</a:t>
            </a:r>
            <a:r>
              <a:rPr lang="en-US" dirty="0" smtClean="0"/>
              <a:t>), write it  </a:t>
            </a:r>
            <a:r>
              <a:rPr lang="en-US" dirty="0"/>
              <a:t>on post-its  </a:t>
            </a:r>
            <a:r>
              <a:rPr lang="en-US" dirty="0" smtClean="0"/>
              <a:t>provided.</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1827854"/>
            <a:ext cx="4536504" cy="2728956"/>
          </a:xfrm>
          <a:prstGeom prst="rect">
            <a:avLst/>
          </a:prstGeom>
        </p:spPr>
      </p:pic>
      <p:cxnSp>
        <p:nvCxnSpPr>
          <p:cNvPr id="7" name="Straight Arrow Connector 6"/>
          <p:cNvCxnSpPr/>
          <p:nvPr/>
        </p:nvCxnSpPr>
        <p:spPr>
          <a:xfrm flipH="1" flipV="1">
            <a:off x="6372200" y="3424436"/>
            <a:ext cx="432048"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52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a:t>
            </a:r>
            <a:r>
              <a:rPr lang="en-GB" sz="2000" dirty="0" smtClean="0"/>
              <a:t>2010 </a:t>
            </a:r>
            <a:endParaRPr lang="en-GB" sz="2000" dirty="0" smtClean="0"/>
          </a:p>
          <a:p>
            <a:pPr marL="342900" indent="-342900">
              <a:buFont typeface="Arial" charset="0"/>
              <a:buChar char="•"/>
            </a:pPr>
            <a:r>
              <a:rPr lang="en-GB" sz="2000" dirty="0" smtClean="0"/>
              <a:t>Assign identifier to the germplasm used</a:t>
            </a:r>
          </a:p>
          <a:p>
            <a:pPr marL="342900" indent="-342900">
              <a:buFont typeface="Wingdings" charset="2"/>
              <a:buChar char="Ø"/>
            </a:pPr>
            <a:r>
              <a:rPr lang="en-GB" sz="2000" dirty="0" smtClean="0"/>
              <a:t>Nomenclature for Accession: &lt;Institute abbr.&gt;&lt;YY&gt;_&lt;line name&gt;</a:t>
            </a:r>
          </a:p>
          <a:p>
            <a:pPr marL="342900" indent="-342900">
              <a:buFont typeface="Arial" charset="0"/>
              <a:buChar char="•"/>
            </a:pPr>
            <a:endParaRPr lang="en-GB" sz="2000" dirty="0"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1829127"/>
            <a:ext cx="5021066" cy="3024843"/>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Population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619" y="1962952"/>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2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a:xfrm>
            <a:off x="395536" y="1475656"/>
            <a:ext cx="8352928" cy="3105472"/>
          </a:xfrm>
        </p:spPr>
        <p:txBody>
          <a:bodyPr>
            <a:normAutofit/>
          </a:bodyPr>
          <a:lstStyle/>
          <a:p>
            <a:r>
              <a:rPr lang="en-US" dirty="0" smtClean="0"/>
              <a:t>Any questions </a:t>
            </a:r>
            <a:r>
              <a:rPr lang="en-US" dirty="0" smtClean="0"/>
              <a:t>so far?</a:t>
            </a:r>
          </a:p>
          <a:p>
            <a:r>
              <a:rPr lang="en-US" dirty="0" smtClean="0"/>
              <a:t>Give feedback over </a:t>
            </a:r>
            <a:r>
              <a:rPr lang="en-US" dirty="0" err="1" smtClean="0"/>
              <a:t>coffe</a:t>
            </a:r>
            <a:endParaRPr lang="en-US" dirty="0" smtClean="0"/>
          </a:p>
          <a:p>
            <a:endParaRPr lang="en-US" dirty="0"/>
          </a:p>
          <a:p>
            <a:r>
              <a:rPr lang="en-US" dirty="0" smtClean="0"/>
              <a:t> and tweet: @</a:t>
            </a:r>
            <a:r>
              <a:rPr lang="en-US" dirty="0" err="1" smtClean="0"/>
              <a:t>BrassicaP</a:t>
            </a:r>
            <a:endParaRPr lang="en-US" dirty="0"/>
          </a:p>
        </p:txBody>
      </p:sp>
    </p:spTree>
    <p:extLst>
      <p:ext uri="{BB962C8B-B14F-4D97-AF65-F5344CB8AC3E}">
        <p14:creationId xmlns:p14="http://schemas.microsoft.com/office/powerpoint/2010/main" val="356143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a:t>Carlos- mention MIAPPE , </a:t>
            </a:r>
            <a:r>
              <a:rPr lang="en-US" dirty="0" err="1"/>
              <a:t>BRApi</a:t>
            </a:r>
            <a:r>
              <a:rPr lang="en-US" dirty="0"/>
              <a:t> </a:t>
            </a:r>
          </a:p>
        </p:txBody>
      </p:sp>
    </p:spTree>
    <p:extLst>
      <p:ext uri="{BB962C8B-B14F-4D97-AF65-F5344CB8AC3E}">
        <p14:creationId xmlns:p14="http://schemas.microsoft.com/office/powerpoint/2010/main" val="156069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19 Accessions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201" y="6186715"/>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157" y="4646270"/>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5699348" y="3385797"/>
            <a:ext cx="133006" cy="656242"/>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4555266" y="2213170"/>
            <a:ext cx="3113411" cy="1424426"/>
            <a:chOff x="5662402" y="2731768"/>
            <a:chExt cx="3113411" cy="1424426"/>
          </a:xfrm>
        </p:grpSpPr>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8027" y="2930293"/>
              <a:ext cx="1514387" cy="577467"/>
            </a:xfrm>
            <a:prstGeom prst="rect">
              <a:avLst/>
            </a:prstGeom>
          </p:spPr>
        </p:pic>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61311" y="6344367"/>
            <a:ext cx="1179358" cy="303774"/>
          </a:xfrm>
          <a:prstGeom prst="rect">
            <a:avLst/>
          </a:prstGeom>
          <a:ln w="38100">
            <a:solidFill>
              <a:srgbClr val="C00000"/>
            </a:solidFill>
          </a:ln>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90343" y="4499830"/>
            <a:ext cx="1959437" cy="559839"/>
          </a:xfrm>
          <a:prstGeom prst="rect">
            <a:avLst/>
          </a:prstGeom>
          <a:ln w="28575">
            <a:solidFill>
              <a:srgbClr val="92D050"/>
            </a:solidFill>
          </a:ln>
        </p:spPr>
      </p:pic>
      <p:pic>
        <p:nvPicPr>
          <p:cNvPr id="33" name="Content Placeholder 4"/>
          <p:cNvPicPr>
            <a:picLocks noGrp="1" noChangeAspect="1"/>
          </p:cNvPicPr>
          <p:nvPr>
            <p:ph idx="1"/>
          </p:nvPr>
        </p:nvPicPr>
        <p:blipFill>
          <a:blip r:embed="rId18">
            <a:extLst>
              <a:ext uri="{28A0092B-C50C-407E-A947-70E740481C1C}">
                <a14:useLocalDpi xmlns:a14="http://schemas.microsoft.com/office/drawing/2010/main" val="0"/>
              </a:ext>
            </a:extLst>
          </a:blip>
          <a:stretch>
            <a:fillRect/>
          </a:stretch>
        </p:blipFill>
        <p:spPr>
          <a:xfrm>
            <a:off x="7339938" y="3236551"/>
            <a:ext cx="1657985" cy="1066288"/>
          </a:xfrm>
          <a:ln w="28575">
            <a:solidFill>
              <a:srgbClr val="92D05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8" grpId="1" animBg="1"/>
      <p:bldP spid="30" grpId="1" animBg="1"/>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03" y="1939088"/>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help to improve the Population submission</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r>
              <a:rPr lang="en-US" dirty="0">
                <a:hlinkClick r:id="rId2"/>
              </a:rPr>
              <a:t>https://</a:t>
            </a:r>
            <a:r>
              <a:rPr lang="en-US" dirty="0" smtClean="0">
                <a:hlinkClick r:id="rId2"/>
              </a:rPr>
              <a:t>docs.google.com/spreadsheets/d/1xJlH7jQm8TWhA6DCVAKAdqwlEXoJNyRzWImoh6e_6OI/edit?usp=sharing</a:t>
            </a:r>
            <a:endParaRPr lang="en-US" dirty="0" smtClean="0"/>
          </a:p>
          <a:p>
            <a:endParaRPr lang="en-US" dirty="0"/>
          </a:p>
        </p:txBody>
      </p:sp>
    </p:spTree>
    <p:extLst>
      <p:ext uri="{BB962C8B-B14F-4D97-AF65-F5344CB8AC3E}">
        <p14:creationId xmlns:p14="http://schemas.microsoft.com/office/powerpoint/2010/main" val="209255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
        <p:nvSpPr>
          <p:cNvPr id="5" name="Content Placeholder 3"/>
          <p:cNvSpPr txBox="1">
            <a:spLocks/>
          </p:cNvSpPr>
          <p:nvPr/>
        </p:nvSpPr>
        <p:spPr>
          <a:xfrm>
            <a:off x="395536" y="3671900"/>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Thank you for attending!</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0" y="-114210"/>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64745"/>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588481" y="74466"/>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3319" y="3138696"/>
            <a:ext cx="3064390" cy="1699426"/>
          </a:xfrm>
          <a:prstGeom prst="rect">
            <a:avLst/>
          </a:prstGeom>
          <a:ln>
            <a:solidFill>
              <a:schemeClr val="tx1"/>
            </a:solidFill>
          </a:ln>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66" y="3241121"/>
            <a:ext cx="3799208" cy="1949159"/>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63263">
            <a:off x="2073384" y="4174527"/>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smtClean="0"/>
              <a:t>BRATO- Brassica Trait Ontology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33" y="3163973"/>
            <a:ext cx="3923928" cy="2686441"/>
          </a:xfrm>
          <a:prstGeom prst="rect">
            <a:avLst/>
          </a:prstGeom>
        </p:spPr>
      </p:pic>
      <p:sp>
        <p:nvSpPr>
          <p:cNvPr id="8" name="TextBox 7"/>
          <p:cNvSpPr txBox="1"/>
          <p:nvPr/>
        </p:nvSpPr>
        <p:spPr>
          <a:xfrm>
            <a:off x="550523" y="5628167"/>
            <a:ext cx="3816424" cy="369332"/>
          </a:xfrm>
          <a:prstGeom prst="rect">
            <a:avLst/>
          </a:prstGeom>
          <a:noFill/>
        </p:spPr>
        <p:txBody>
          <a:bodyPr wrap="square" rtlCol="0">
            <a:spAutoFit/>
          </a:bodyPr>
          <a:lstStyle/>
          <a:p>
            <a:r>
              <a:rPr lang="en-US" dirty="0" smtClean="0"/>
              <a:t>167 Traits defined </a:t>
            </a:r>
            <a:r>
              <a:rPr lang="mr-IN" dirty="0" smtClean="0"/>
              <a:t>–</a:t>
            </a:r>
            <a:r>
              <a:rPr lang="en-US" dirty="0" smtClean="0"/>
              <a:t> any more traits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291" y="1722299"/>
            <a:ext cx="2705100" cy="10033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82" y="1659650"/>
            <a:ext cx="4927019" cy="13892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 y="3317197"/>
            <a:ext cx="4889655" cy="2140727"/>
          </a:xfrm>
          <a:prstGeom prst="rect">
            <a:avLst/>
          </a:prstGeom>
        </p:spPr>
      </p:pic>
      <p:sp>
        <p:nvSpPr>
          <p:cNvPr id="11" name="Down Arrow 10"/>
          <p:cNvSpPr/>
          <p:nvPr/>
        </p:nvSpPr>
        <p:spPr>
          <a:xfrm>
            <a:off x="477306" y="2946952"/>
            <a:ext cx="471816" cy="511444"/>
          </a:xfrm>
          <a:prstGeom prst="downArrow">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rot="20180213">
            <a:off x="2018875" y="3037330"/>
            <a:ext cx="334668" cy="452386"/>
          </a:xfrm>
          <a:prstGeom prst="downArrow">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3409771" y="2951744"/>
            <a:ext cx="340962" cy="511444"/>
          </a:xfrm>
          <a:prstGeom prst="downArrow">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rot="13317652" flipH="1" flipV="1">
            <a:off x="4608914" y="2937542"/>
            <a:ext cx="348464" cy="554966"/>
          </a:xfrm>
          <a:prstGeom prst="downArrow">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476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3688" y="2348880"/>
            <a:ext cx="5363773" cy="3449564"/>
          </a:xfrm>
        </p:spPr>
      </p:pic>
      <p:sp>
        <p:nvSpPr>
          <p:cNvPr id="4" name="Content Placeholder 3"/>
          <p:cNvSpPr>
            <a:spLocks noGrp="1"/>
          </p:cNvSpPr>
          <p:nvPr>
            <p:ph idx="10"/>
          </p:nvPr>
        </p:nvSpPr>
        <p:spPr>
          <a:xfrm>
            <a:off x="405880" y="1052736"/>
            <a:ext cx="8352928" cy="1080120"/>
          </a:xfrm>
        </p:spPr>
        <p:txBody>
          <a:bodyPr/>
          <a:lstStyle/>
          <a:p>
            <a:r>
              <a:rPr lang="en-US" dirty="0"/>
              <a:t>http://</a:t>
            </a:r>
            <a:r>
              <a:rPr lang="en-US" dirty="0" err="1"/>
              <a:t>cyverseuk.org</a:t>
            </a:r>
            <a:r>
              <a:rPr lang="en-US" dirty="0"/>
              <a:t>/applications/by-</a:t>
            </a:r>
            <a:r>
              <a:rPr lang="en-US" dirty="0" err="1"/>
              <a:t>earlham</a:t>
            </a:r>
            <a:r>
              <a:rPr lang="en-US" dirty="0"/>
              <a:t>-institute/retrieve-brassica-phenotypes/</a:t>
            </a:r>
          </a:p>
        </p:txBody>
      </p:sp>
    </p:spTree>
    <p:extLst>
      <p:ext uri="{BB962C8B-B14F-4D97-AF65-F5344CB8AC3E}">
        <p14:creationId xmlns:p14="http://schemas.microsoft.com/office/powerpoint/2010/main" val="990676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797" y="3215753"/>
            <a:ext cx="2344234" cy="1507630"/>
          </a:xfrm>
        </p:spPr>
      </p:pic>
      <p:sp>
        <p:nvSpPr>
          <p:cNvPr id="3" name="TextBox 2"/>
          <p:cNvSpPr txBox="1"/>
          <p:nvPr/>
        </p:nvSpPr>
        <p:spPr>
          <a:xfrm>
            <a:off x="223065" y="2115882"/>
            <a:ext cx="1226746" cy="646331"/>
          </a:xfrm>
          <a:prstGeom prst="rect">
            <a:avLst/>
          </a:prstGeom>
          <a:noFill/>
        </p:spPr>
        <p:txBody>
          <a:bodyPr wrap="none" rtlCol="0">
            <a:spAutoFit/>
          </a:bodyPr>
          <a:lstStyle/>
          <a:p>
            <a:r>
              <a:rPr lang="en-US" dirty="0" err="1" smtClean="0"/>
              <a:t>Trial_name</a:t>
            </a:r>
            <a:endParaRPr lang="en-US" dirty="0" smtClean="0"/>
          </a:p>
          <a:p>
            <a:r>
              <a:rPr lang="en-US" dirty="0" err="1" smtClean="0"/>
              <a:t>Api_kei</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076" y="4177063"/>
            <a:ext cx="1314394" cy="20076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736" y="2423271"/>
            <a:ext cx="2949303" cy="1401024"/>
          </a:xfrm>
          <a:prstGeom prst="rect">
            <a:avLst/>
          </a:prstGeom>
        </p:spPr>
      </p:pic>
      <p:sp>
        <p:nvSpPr>
          <p:cNvPr id="8" name="Rectangle 7"/>
          <p:cNvSpPr/>
          <p:nvPr/>
        </p:nvSpPr>
        <p:spPr>
          <a:xfrm>
            <a:off x="3307978" y="5046647"/>
            <a:ext cx="2676951" cy="369332"/>
          </a:xfrm>
          <a:prstGeom prst="rect">
            <a:avLst/>
          </a:prstGeom>
        </p:spPr>
        <p:txBody>
          <a:bodyPr wrap="none">
            <a:spAutoFit/>
          </a:bodyPr>
          <a:lstStyle/>
          <a:p>
            <a:r>
              <a:rPr lang="en-US" dirty="0" smtClean="0">
                <a:solidFill>
                  <a:srgbClr val="065C89"/>
                </a:solidFill>
                <a:latin typeface="Arial" charset="0"/>
              </a:rPr>
              <a:t>Variant </a:t>
            </a:r>
            <a:r>
              <a:rPr lang="en-US" dirty="0">
                <a:solidFill>
                  <a:srgbClr val="065C89"/>
                </a:solidFill>
                <a:latin typeface="Arial" charset="0"/>
              </a:rPr>
              <a:t>Calling Workflow</a:t>
            </a:r>
            <a:endParaRPr lang="en-US" b="0" i="0" dirty="0">
              <a:solidFill>
                <a:srgbClr val="065C89"/>
              </a:solidFill>
              <a:effectLst/>
              <a:latin typeface="Arial" charset="0"/>
            </a:endParaRPr>
          </a:p>
        </p:txBody>
      </p:sp>
      <p:pic>
        <p:nvPicPr>
          <p:cNvPr id="9" name="Picture 8"/>
          <p:cNvPicPr>
            <a:picLocks noChangeAspect="1"/>
          </p:cNvPicPr>
          <p:nvPr/>
        </p:nvPicPr>
        <p:blipFill>
          <a:blip r:embed="rId6"/>
          <a:stretch>
            <a:fillRect/>
          </a:stretch>
        </p:blipFill>
        <p:spPr>
          <a:xfrm>
            <a:off x="6667030" y="2008538"/>
            <a:ext cx="1417295" cy="1207215"/>
          </a:xfrm>
          <a:prstGeom prst="rect">
            <a:avLst/>
          </a:prstGeom>
        </p:spPr>
      </p:pic>
      <p:sp>
        <p:nvSpPr>
          <p:cNvPr id="11" name="Content Placeholder 3"/>
          <p:cNvSpPr txBox="1">
            <a:spLocks/>
          </p:cNvSpPr>
          <p:nvPr/>
        </p:nvSpPr>
        <p:spPr>
          <a:xfrm>
            <a:off x="405880" y="1052736"/>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http://cyverseuk.org/applications/by-earlham-institute/retrieve-brassica-phenotypes/</a:t>
            </a:r>
            <a:endParaRPr lang="en-US" dirty="0"/>
          </a:p>
        </p:txBody>
      </p:sp>
      <p:cxnSp>
        <p:nvCxnSpPr>
          <p:cNvPr id="13" name="Straight Arrow Connector 12"/>
          <p:cNvCxnSpPr/>
          <p:nvPr/>
        </p:nvCxnSpPr>
        <p:spPr>
          <a:xfrm>
            <a:off x="5673367" y="3402419"/>
            <a:ext cx="432048" cy="4790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66295" y="4417696"/>
            <a:ext cx="584448" cy="35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079084" y="3481105"/>
            <a:ext cx="3064916" cy="1565542"/>
            <a:chOff x="6564475" y="3124401"/>
            <a:chExt cx="3064916" cy="1565542"/>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7828" y="3421872"/>
              <a:ext cx="2801563" cy="857309"/>
            </a:xfrm>
            <a:prstGeom prst="rect">
              <a:avLst/>
            </a:prstGeom>
          </p:spPr>
        </p:pic>
        <p:sp>
          <p:nvSpPr>
            <p:cNvPr id="17" name="TextBox 16"/>
            <p:cNvSpPr txBox="1"/>
            <p:nvPr/>
          </p:nvSpPr>
          <p:spPr>
            <a:xfrm rot="16200000">
              <a:off x="6041982" y="3646894"/>
              <a:ext cx="1368152" cy="323165"/>
            </a:xfrm>
            <a:prstGeom prst="rect">
              <a:avLst/>
            </a:prstGeom>
            <a:noFill/>
          </p:spPr>
          <p:txBody>
            <a:bodyPr wrap="square" rtlCol="0">
              <a:spAutoFit/>
            </a:bodyPr>
            <a:lstStyle/>
            <a:p>
              <a:r>
                <a:rPr lang="en-US" sz="1500" dirty="0" smtClean="0"/>
                <a:t>-log 10P</a:t>
              </a:r>
              <a:endParaRPr lang="en-US" sz="1500" dirty="0"/>
            </a:p>
          </p:txBody>
        </p:sp>
        <p:sp>
          <p:nvSpPr>
            <p:cNvPr id="18" name="TextBox 17"/>
            <p:cNvSpPr txBox="1"/>
            <p:nvPr/>
          </p:nvSpPr>
          <p:spPr>
            <a:xfrm>
              <a:off x="6757670" y="4366778"/>
              <a:ext cx="2004549" cy="323165"/>
            </a:xfrm>
            <a:prstGeom prst="rect">
              <a:avLst/>
            </a:prstGeom>
            <a:noFill/>
          </p:spPr>
          <p:txBody>
            <a:bodyPr wrap="square" rtlCol="0">
              <a:spAutoFit/>
            </a:bodyPr>
            <a:lstStyle/>
            <a:p>
              <a:r>
                <a:rPr lang="en-US" sz="1500" dirty="0" smtClean="0"/>
                <a:t>Location on Sequence</a:t>
              </a:r>
              <a:endParaRPr lang="en-US" sz="1500" dirty="0"/>
            </a:p>
          </p:txBody>
        </p:sp>
      </p:grpSp>
      <p:cxnSp>
        <p:nvCxnSpPr>
          <p:cNvPr id="20" name="Straight Arrow Connector 19"/>
          <p:cNvCxnSpPr/>
          <p:nvPr/>
        </p:nvCxnSpPr>
        <p:spPr>
          <a:xfrm>
            <a:off x="1138980" y="2551372"/>
            <a:ext cx="128971" cy="6643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14549" y="3481104"/>
            <a:ext cx="349878" cy="2762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16732" y="4120995"/>
            <a:ext cx="347695" cy="2967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77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32" y="517540"/>
            <a:ext cx="8352928" cy="1143000"/>
          </a:xfrm>
        </p:spPr>
        <p:txBody>
          <a:bodyPr/>
          <a:lstStyle/>
          <a:p>
            <a:r>
              <a:rPr lang="en-US" dirty="0" smtClean="0"/>
              <a:t>In-house on the fly </a:t>
            </a:r>
            <a:r>
              <a:rPr lang="en-US" dirty="0"/>
              <a:t>a</a:t>
            </a:r>
            <a:r>
              <a:rPr lang="en-US" dirty="0" smtClean="0"/>
              <a:t>ssociation analysis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1200381"/>
            <a:ext cx="4248472" cy="1213849"/>
          </a:xfrm>
          <a:prstGeom prst="rect">
            <a:avLst/>
          </a:prstGeom>
          <a:ln w="2857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636912"/>
            <a:ext cx="4674745" cy="2786500"/>
          </a:xfrm>
          <a:prstGeom prst="rect">
            <a:avLst/>
          </a:prstGeom>
        </p:spPr>
      </p:pic>
      <p:cxnSp>
        <p:nvCxnSpPr>
          <p:cNvPr id="10" name="Straight Arrow Connector 9"/>
          <p:cNvCxnSpPr/>
          <p:nvPr/>
        </p:nvCxnSpPr>
        <p:spPr>
          <a:xfrm>
            <a:off x="2699792" y="2132856"/>
            <a:ext cx="3672408" cy="22322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1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5446008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2904</TotalTime>
  <Words>1366</Words>
  <Application>Microsoft Macintosh PowerPoint</Application>
  <PresentationFormat>On-screen Show (4:3)</PresentationFormat>
  <Paragraphs>211</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Mangal</vt:lpstr>
      <vt:lpstr>Noto Serif</vt:lpstr>
      <vt:lpstr>Roboto</vt:lpstr>
      <vt:lpstr>Wingdings</vt:lpstr>
      <vt:lpstr>Arial</vt:lpstr>
      <vt:lpstr>Office Theme</vt:lpstr>
      <vt:lpstr>Data upload to the  Brassica Information Portal</vt:lpstr>
      <vt:lpstr> BIP integration with other resources</vt:lpstr>
      <vt:lpstr>The Brassica Information Portal in the Research Cycle</vt:lpstr>
      <vt:lpstr>                            in the media</vt:lpstr>
      <vt:lpstr>Standardisation and integration efforts</vt:lpstr>
      <vt:lpstr>BIP integration with CyVerse</vt:lpstr>
      <vt:lpstr>BIP integration with CyVerse</vt:lpstr>
      <vt:lpstr>In-house on the fly association analysis</vt:lpstr>
      <vt:lpstr>PowerPoint Presentation</vt:lpstr>
      <vt:lpstr>PowerPoint Presentation</vt:lpstr>
      <vt:lpstr> Data upload to BIP</vt:lpstr>
      <vt:lpstr>PowerPoint Presentation</vt:lpstr>
      <vt:lpstr> Different ways to communicate with the BIP</vt:lpstr>
      <vt:lpstr>Access to workshop material</vt:lpstr>
      <vt:lpstr>Population Submission  </vt:lpstr>
      <vt:lpstr>Population submission</vt:lpstr>
      <vt:lpstr>Break</vt:lpstr>
      <vt:lpstr>Standardisation and integration efforts</vt:lpstr>
      <vt:lpstr>Trial data submission </vt:lpstr>
      <vt:lpstr>Trial data submission</vt:lpstr>
      <vt:lpstr>Your help to improve the Population submission</vt:lpstr>
      <vt:lpstr>Feedback on the submission process and the workshop is welcome!</vt:lpstr>
      <vt:lpstr>PowerPoint Presentation</vt:lpstr>
      <vt:lpstr>PowerPoint Presentation</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127</cp:revision>
  <dcterms:created xsi:type="dcterms:W3CDTF">2016-07-14T08:49:53Z</dcterms:created>
  <dcterms:modified xsi:type="dcterms:W3CDTF">2017-06-07T17:12:25Z</dcterms:modified>
</cp:coreProperties>
</file>